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617F-105A-4E95-8DA0-EEC909758D2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D29-61D7-4964-B639-23B88C9BC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617F-105A-4E95-8DA0-EEC909758D2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D29-61D7-4964-B639-23B88C9BC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617F-105A-4E95-8DA0-EEC909758D2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D29-61D7-4964-B639-23B88C9BC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617F-105A-4E95-8DA0-EEC909758D2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D29-61D7-4964-B639-23B88C9BC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617F-105A-4E95-8DA0-EEC909758D2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D29-61D7-4964-B639-23B88C9BC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617F-105A-4E95-8DA0-EEC909758D2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D29-61D7-4964-B639-23B88C9BC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617F-105A-4E95-8DA0-EEC909758D2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D29-61D7-4964-B639-23B88C9BC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617F-105A-4E95-8DA0-EEC909758D2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D29-61D7-4964-B639-23B88C9BC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617F-105A-4E95-8DA0-EEC909758D2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D29-61D7-4964-B639-23B88C9BC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617F-105A-4E95-8DA0-EEC909758D2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D29-61D7-4964-B639-23B88C9BC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617F-105A-4E95-8DA0-EEC909758D2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ED29-61D7-4964-B639-23B88C9BC0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5617F-105A-4E95-8DA0-EEC909758D2E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CED29-61D7-4964-B639-23B88C9BC0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1.gi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11.gif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Правило сложения рациональных чисел с одинаковыми знаками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а) 1 + 4;			б) 1,5 + 2,5;</a:t>
            </a:r>
          </a:p>
          <a:p>
            <a:pPr>
              <a:buNone/>
            </a:pPr>
            <a:r>
              <a:rPr lang="ru-RU" sz="4400" dirty="0" smtClean="0"/>
              <a:t>( - 1) + ( - 4);	( - 1,5) + ( - 2, 5);</a:t>
            </a:r>
            <a:endParaRPr lang="ru-RU" sz="4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06224" y="0"/>
            <a:ext cx="839216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/>
                </a:solidFill>
                <a:effectLst/>
              </a:rPr>
              <a:t>Чем похожи выражения </a:t>
            </a:r>
            <a:br>
              <a:rPr lang="ru-RU" sz="4400" b="1" cap="none" spc="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4400" b="1" cap="none" spc="0" dirty="0" smtClean="0">
                <a:ln/>
                <a:solidFill>
                  <a:schemeClr val="accent3"/>
                </a:solidFill>
                <a:effectLst/>
              </a:rPr>
              <a:t>в каждой паре? Чем отличаются?</a:t>
            </a:r>
            <a:endParaRPr lang="ru-RU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pSp>
        <p:nvGrpSpPr>
          <p:cNvPr id="26" name="Group 3"/>
          <p:cNvGrpSpPr>
            <a:grpSpLocks/>
          </p:cNvGrpSpPr>
          <p:nvPr/>
        </p:nvGrpSpPr>
        <p:grpSpPr bwMode="auto">
          <a:xfrm>
            <a:off x="0" y="3273747"/>
            <a:ext cx="8869363" cy="906463"/>
            <a:chOff x="0" y="2387"/>
            <a:chExt cx="5587" cy="57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45" y="2614"/>
              <a:ext cx="5528" cy="85"/>
              <a:chOff x="45" y="2614"/>
              <a:chExt cx="5528" cy="85"/>
            </a:xfrm>
          </p:grpSpPr>
          <p:sp>
            <p:nvSpPr>
              <p:cNvPr id="42" name="Line 5"/>
              <p:cNvSpPr>
                <a:spLocks noChangeShapeType="1"/>
              </p:cNvSpPr>
              <p:nvPr/>
            </p:nvSpPr>
            <p:spPr bwMode="auto">
              <a:xfrm flipV="1">
                <a:off x="45" y="2614"/>
                <a:ext cx="55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>
                <a:off x="2880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7"/>
              <p:cNvSpPr>
                <a:spLocks noChangeShapeType="1"/>
              </p:cNvSpPr>
              <p:nvPr/>
            </p:nvSpPr>
            <p:spPr bwMode="auto">
              <a:xfrm>
                <a:off x="1973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8"/>
              <p:cNvSpPr>
                <a:spLocks noChangeShapeType="1"/>
              </p:cNvSpPr>
              <p:nvPr/>
            </p:nvSpPr>
            <p:spPr bwMode="auto">
              <a:xfrm>
                <a:off x="2426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Line 9"/>
              <p:cNvSpPr>
                <a:spLocks noChangeShapeType="1"/>
              </p:cNvSpPr>
              <p:nvPr/>
            </p:nvSpPr>
            <p:spPr bwMode="auto">
              <a:xfrm>
                <a:off x="3787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Line 10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Line 11"/>
              <p:cNvSpPr>
                <a:spLocks noChangeShapeType="1"/>
              </p:cNvSpPr>
              <p:nvPr/>
            </p:nvSpPr>
            <p:spPr bwMode="auto">
              <a:xfrm>
                <a:off x="4241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Line 12"/>
              <p:cNvSpPr>
                <a:spLocks noChangeShapeType="1"/>
              </p:cNvSpPr>
              <p:nvPr/>
            </p:nvSpPr>
            <p:spPr bwMode="auto">
              <a:xfrm>
                <a:off x="5148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Line 13"/>
              <p:cNvSpPr>
                <a:spLocks noChangeShapeType="1"/>
              </p:cNvSpPr>
              <p:nvPr/>
            </p:nvSpPr>
            <p:spPr bwMode="auto">
              <a:xfrm>
                <a:off x="4694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Line 14"/>
              <p:cNvSpPr>
                <a:spLocks noChangeShapeType="1"/>
              </p:cNvSpPr>
              <p:nvPr/>
            </p:nvSpPr>
            <p:spPr bwMode="auto">
              <a:xfrm>
                <a:off x="1519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Line 15"/>
              <p:cNvSpPr>
                <a:spLocks noChangeShapeType="1"/>
              </p:cNvSpPr>
              <p:nvPr/>
            </p:nvSpPr>
            <p:spPr bwMode="auto">
              <a:xfrm>
                <a:off x="1066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Line 16"/>
              <p:cNvSpPr>
                <a:spLocks noChangeShapeType="1"/>
              </p:cNvSpPr>
              <p:nvPr/>
            </p:nvSpPr>
            <p:spPr bwMode="auto">
              <a:xfrm>
                <a:off x="612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Line 17"/>
              <p:cNvSpPr>
                <a:spLocks noChangeShapeType="1"/>
              </p:cNvSpPr>
              <p:nvPr/>
            </p:nvSpPr>
            <p:spPr bwMode="auto">
              <a:xfrm>
                <a:off x="158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8" name="Text Box 18"/>
            <p:cNvSpPr txBox="1">
              <a:spLocks noChangeArrowheads="1"/>
            </p:cNvSpPr>
            <p:nvPr/>
          </p:nvSpPr>
          <p:spPr bwMode="auto">
            <a:xfrm>
              <a:off x="2767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0</a:t>
              </a:r>
            </a:p>
          </p:txBody>
        </p:sp>
        <p:sp>
          <p:nvSpPr>
            <p:cNvPr id="29" name="Text Box 19"/>
            <p:cNvSpPr txBox="1">
              <a:spLocks noChangeArrowheads="1"/>
            </p:cNvSpPr>
            <p:nvPr/>
          </p:nvSpPr>
          <p:spPr bwMode="auto">
            <a:xfrm>
              <a:off x="3220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1</a:t>
              </a:r>
            </a:p>
          </p:txBody>
        </p:sp>
        <p:sp>
          <p:nvSpPr>
            <p:cNvPr id="30" name="Text Box 20"/>
            <p:cNvSpPr txBox="1">
              <a:spLocks noChangeArrowheads="1"/>
            </p:cNvSpPr>
            <p:nvPr/>
          </p:nvSpPr>
          <p:spPr bwMode="auto">
            <a:xfrm>
              <a:off x="4581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4</a:t>
              </a:r>
            </a:p>
          </p:txBody>
        </p:sp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>
              <a:off x="4127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3</a:t>
              </a:r>
            </a:p>
          </p:txBody>
        </p:sp>
        <p:sp>
          <p:nvSpPr>
            <p:cNvPr id="32" name="Text Box 22"/>
            <p:cNvSpPr txBox="1">
              <a:spLocks noChangeArrowheads="1"/>
            </p:cNvSpPr>
            <p:nvPr/>
          </p:nvSpPr>
          <p:spPr bwMode="auto">
            <a:xfrm>
              <a:off x="3674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2</a:t>
              </a:r>
            </a:p>
          </p:txBody>
        </p:sp>
        <p:sp>
          <p:nvSpPr>
            <p:cNvPr id="33" name="Text Box 23"/>
            <p:cNvSpPr txBox="1">
              <a:spLocks noChangeArrowheads="1"/>
            </p:cNvSpPr>
            <p:nvPr/>
          </p:nvSpPr>
          <p:spPr bwMode="auto">
            <a:xfrm>
              <a:off x="5035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5</a:t>
              </a:r>
            </a:p>
          </p:txBody>
        </p:sp>
        <p:sp>
          <p:nvSpPr>
            <p:cNvPr id="34" name="Text Box 24"/>
            <p:cNvSpPr txBox="1">
              <a:spLocks noChangeArrowheads="1"/>
            </p:cNvSpPr>
            <p:nvPr/>
          </p:nvSpPr>
          <p:spPr bwMode="auto">
            <a:xfrm>
              <a:off x="2313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-1</a:t>
              </a:r>
            </a:p>
          </p:txBody>
        </p:sp>
        <p:sp>
          <p:nvSpPr>
            <p:cNvPr id="35" name="Text Box 25"/>
            <p:cNvSpPr txBox="1">
              <a:spLocks noChangeArrowheads="1"/>
            </p:cNvSpPr>
            <p:nvPr/>
          </p:nvSpPr>
          <p:spPr bwMode="auto">
            <a:xfrm>
              <a:off x="1859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-2</a:t>
              </a:r>
            </a:p>
          </p:txBody>
        </p:sp>
        <p:sp>
          <p:nvSpPr>
            <p:cNvPr id="36" name="Text Box 26"/>
            <p:cNvSpPr txBox="1">
              <a:spLocks noChangeArrowheads="1"/>
            </p:cNvSpPr>
            <p:nvPr/>
          </p:nvSpPr>
          <p:spPr bwMode="auto">
            <a:xfrm>
              <a:off x="1406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-3</a:t>
              </a:r>
            </a:p>
          </p:txBody>
        </p:sp>
        <p:sp>
          <p:nvSpPr>
            <p:cNvPr id="37" name="Text Box 27"/>
            <p:cNvSpPr txBox="1">
              <a:spLocks noChangeArrowheads="1"/>
            </p:cNvSpPr>
            <p:nvPr/>
          </p:nvSpPr>
          <p:spPr bwMode="auto">
            <a:xfrm>
              <a:off x="952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-4</a:t>
              </a:r>
            </a:p>
          </p:txBody>
        </p:sp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499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-5</a:t>
              </a:r>
            </a:p>
          </p:txBody>
        </p:sp>
        <p:sp>
          <p:nvSpPr>
            <p:cNvPr id="39" name="Text Box 29"/>
            <p:cNvSpPr txBox="1">
              <a:spLocks noChangeArrowheads="1"/>
            </p:cNvSpPr>
            <p:nvPr/>
          </p:nvSpPr>
          <p:spPr bwMode="auto">
            <a:xfrm>
              <a:off x="0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-6</a:t>
              </a:r>
            </a:p>
          </p:txBody>
        </p:sp>
        <p:sp>
          <p:nvSpPr>
            <p:cNvPr id="40" name="Text Box 30"/>
            <p:cNvSpPr txBox="1">
              <a:spLocks noChangeArrowheads="1"/>
            </p:cNvSpPr>
            <p:nvPr/>
          </p:nvSpPr>
          <p:spPr bwMode="auto">
            <a:xfrm>
              <a:off x="2767" y="2387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О</a:t>
              </a:r>
            </a:p>
          </p:txBody>
        </p:sp>
        <p:sp>
          <p:nvSpPr>
            <p:cNvPr id="41" name="Text Box 31"/>
            <p:cNvSpPr txBox="1">
              <a:spLocks noChangeArrowheads="1"/>
            </p:cNvSpPr>
            <p:nvPr/>
          </p:nvSpPr>
          <p:spPr bwMode="auto">
            <a:xfrm>
              <a:off x="5375" y="2387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Х</a:t>
              </a:r>
            </a:p>
          </p:txBody>
        </p:sp>
      </p:grpSp>
      <p:sp>
        <p:nvSpPr>
          <p:cNvPr id="55" name="Oval 40"/>
          <p:cNvSpPr>
            <a:spLocks noChangeArrowheads="1"/>
          </p:cNvSpPr>
          <p:nvPr/>
        </p:nvSpPr>
        <p:spPr bwMode="auto">
          <a:xfrm>
            <a:off x="3824288" y="3570610"/>
            <a:ext cx="95250" cy="1206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Oval 41"/>
          <p:cNvSpPr>
            <a:spLocks noChangeArrowheads="1"/>
          </p:cNvSpPr>
          <p:nvPr/>
        </p:nvSpPr>
        <p:spPr bwMode="auto">
          <a:xfrm>
            <a:off x="923925" y="3567435"/>
            <a:ext cx="111125" cy="111125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" name="Text Box 42"/>
          <p:cNvSpPr txBox="1">
            <a:spLocks noChangeArrowheads="1"/>
          </p:cNvSpPr>
          <p:nvPr/>
        </p:nvSpPr>
        <p:spPr bwMode="auto">
          <a:xfrm>
            <a:off x="2162175" y="4619947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6600"/>
                </a:solidFill>
              </a:rPr>
              <a:t>- 4</a:t>
            </a:r>
            <a:endParaRPr lang="ru-RU" dirty="0">
              <a:solidFill>
                <a:srgbClr val="FF6600"/>
              </a:solidFill>
            </a:endParaRPr>
          </a:p>
        </p:txBody>
      </p:sp>
      <p:grpSp>
        <p:nvGrpSpPr>
          <p:cNvPr id="58" name="Group 53"/>
          <p:cNvGrpSpPr>
            <a:grpSpLocks/>
          </p:cNvGrpSpPr>
          <p:nvPr/>
        </p:nvGrpSpPr>
        <p:grpSpPr bwMode="auto">
          <a:xfrm>
            <a:off x="962025" y="3635697"/>
            <a:ext cx="2921000" cy="307975"/>
            <a:chOff x="606" y="2348"/>
            <a:chExt cx="1840" cy="194"/>
          </a:xfrm>
        </p:grpSpPr>
        <p:sp>
          <p:nvSpPr>
            <p:cNvPr id="59" name="Line 43"/>
            <p:cNvSpPr>
              <a:spLocks noChangeShapeType="1"/>
            </p:cNvSpPr>
            <p:nvPr/>
          </p:nvSpPr>
          <p:spPr bwMode="auto">
            <a:xfrm>
              <a:off x="606" y="2348"/>
              <a:ext cx="1840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Text Box 44"/>
            <p:cNvSpPr txBox="1">
              <a:spLocks noChangeArrowheads="1"/>
            </p:cNvSpPr>
            <p:nvPr/>
          </p:nvSpPr>
          <p:spPr bwMode="auto">
            <a:xfrm>
              <a:off x="2124" y="236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200">
                  <a:solidFill>
                    <a:srgbClr val="FF6600"/>
                  </a:solidFill>
                </a:rPr>
                <a:t>1</a:t>
              </a:r>
            </a:p>
          </p:txBody>
        </p:sp>
        <p:sp>
          <p:nvSpPr>
            <p:cNvPr id="61" name="Text Box 45"/>
            <p:cNvSpPr txBox="1">
              <a:spLocks noChangeArrowheads="1"/>
            </p:cNvSpPr>
            <p:nvPr/>
          </p:nvSpPr>
          <p:spPr bwMode="auto">
            <a:xfrm>
              <a:off x="1663" y="2369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200">
                  <a:solidFill>
                    <a:srgbClr val="FF6600"/>
                  </a:solidFill>
                </a:rPr>
                <a:t>2</a:t>
              </a:r>
            </a:p>
          </p:txBody>
        </p:sp>
        <p:sp>
          <p:nvSpPr>
            <p:cNvPr id="62" name="Text Box 46"/>
            <p:cNvSpPr txBox="1">
              <a:spLocks noChangeArrowheads="1"/>
            </p:cNvSpPr>
            <p:nvPr/>
          </p:nvSpPr>
          <p:spPr bwMode="auto">
            <a:xfrm>
              <a:off x="1237" y="236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200">
                  <a:solidFill>
                    <a:srgbClr val="FF6600"/>
                  </a:solidFill>
                </a:rPr>
                <a:t>3</a:t>
              </a:r>
            </a:p>
          </p:txBody>
        </p:sp>
        <p:sp>
          <p:nvSpPr>
            <p:cNvPr id="63" name="Text Box 47"/>
            <p:cNvSpPr txBox="1">
              <a:spLocks noChangeArrowheads="1"/>
            </p:cNvSpPr>
            <p:nvPr/>
          </p:nvSpPr>
          <p:spPr bwMode="auto">
            <a:xfrm>
              <a:off x="768" y="2363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200">
                  <a:solidFill>
                    <a:srgbClr val="FF6600"/>
                  </a:solidFill>
                </a:rPr>
                <a:t>4</a:t>
              </a:r>
            </a:p>
          </p:txBody>
        </p:sp>
      </p:grpSp>
      <p:grpSp>
        <p:nvGrpSpPr>
          <p:cNvPr id="64" name="Group 56"/>
          <p:cNvGrpSpPr>
            <a:grpSpLocks/>
          </p:cNvGrpSpPr>
          <p:nvPr/>
        </p:nvGrpSpPr>
        <p:grpSpPr bwMode="auto">
          <a:xfrm>
            <a:off x="1000125" y="3068960"/>
            <a:ext cx="2686050" cy="1627187"/>
            <a:chOff x="630" y="1991"/>
            <a:chExt cx="1692" cy="1025"/>
          </a:xfrm>
        </p:grpSpPr>
        <p:sp>
          <p:nvSpPr>
            <p:cNvPr id="65" name="Arc 38"/>
            <p:cNvSpPr>
              <a:spLocks/>
            </p:cNvSpPr>
            <p:nvPr/>
          </p:nvSpPr>
          <p:spPr bwMode="auto">
            <a:xfrm rot="12139891" flipH="1">
              <a:off x="668" y="1991"/>
              <a:ext cx="1654" cy="1025"/>
            </a:xfrm>
            <a:custGeom>
              <a:avLst/>
              <a:gdLst>
                <a:gd name="G0" fmla="+- 14812 0 0"/>
                <a:gd name="G1" fmla="+- 21600 0 0"/>
                <a:gd name="G2" fmla="+- 21600 0 0"/>
                <a:gd name="T0" fmla="*/ 0 w 36346"/>
                <a:gd name="T1" fmla="*/ 5879 h 21600"/>
                <a:gd name="T2" fmla="*/ 36346 w 36346"/>
                <a:gd name="T3" fmla="*/ 19918 h 21600"/>
                <a:gd name="T4" fmla="*/ 14812 w 36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346" h="21600" fill="none" extrusionOk="0">
                  <a:moveTo>
                    <a:pt x="-1" y="5878"/>
                  </a:moveTo>
                  <a:cubicBezTo>
                    <a:pt x="4007" y="2102"/>
                    <a:pt x="9305" y="-1"/>
                    <a:pt x="14812" y="0"/>
                  </a:cubicBezTo>
                  <a:cubicBezTo>
                    <a:pt x="26088" y="0"/>
                    <a:pt x="35468" y="8675"/>
                    <a:pt x="36346" y="19917"/>
                  </a:cubicBezTo>
                </a:path>
                <a:path w="36346" h="21600" stroke="0" extrusionOk="0">
                  <a:moveTo>
                    <a:pt x="-1" y="5878"/>
                  </a:moveTo>
                  <a:cubicBezTo>
                    <a:pt x="4007" y="2102"/>
                    <a:pt x="9305" y="-1"/>
                    <a:pt x="14812" y="0"/>
                  </a:cubicBezTo>
                  <a:cubicBezTo>
                    <a:pt x="26088" y="0"/>
                    <a:pt x="35468" y="8675"/>
                    <a:pt x="36346" y="19917"/>
                  </a:cubicBezTo>
                  <a:lnTo>
                    <a:pt x="14812" y="21600"/>
                  </a:lnTo>
                  <a:close/>
                </a:path>
              </a:pathLst>
            </a:custGeom>
            <a:noFill/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6" name="Line 55"/>
            <p:cNvSpPr>
              <a:spLocks noChangeShapeType="1"/>
            </p:cNvSpPr>
            <p:nvPr/>
          </p:nvSpPr>
          <p:spPr bwMode="auto">
            <a:xfrm flipH="1" flipV="1">
              <a:off x="630" y="2364"/>
              <a:ext cx="27" cy="81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" name="Group 56"/>
          <p:cNvGrpSpPr>
            <a:grpSpLocks/>
          </p:cNvGrpSpPr>
          <p:nvPr/>
        </p:nvGrpSpPr>
        <p:grpSpPr bwMode="auto">
          <a:xfrm flipH="1">
            <a:off x="5508104" y="3086720"/>
            <a:ext cx="2686050" cy="1627187"/>
            <a:chOff x="630" y="1991"/>
            <a:chExt cx="1692" cy="1025"/>
          </a:xfrm>
        </p:grpSpPr>
        <p:sp>
          <p:nvSpPr>
            <p:cNvPr id="68" name="Arc 38"/>
            <p:cNvSpPr>
              <a:spLocks/>
            </p:cNvSpPr>
            <p:nvPr/>
          </p:nvSpPr>
          <p:spPr bwMode="auto">
            <a:xfrm rot="12139891" flipH="1">
              <a:off x="668" y="1991"/>
              <a:ext cx="1654" cy="1025"/>
            </a:xfrm>
            <a:custGeom>
              <a:avLst/>
              <a:gdLst>
                <a:gd name="G0" fmla="+- 14812 0 0"/>
                <a:gd name="G1" fmla="+- 21600 0 0"/>
                <a:gd name="G2" fmla="+- 21600 0 0"/>
                <a:gd name="T0" fmla="*/ 0 w 36346"/>
                <a:gd name="T1" fmla="*/ 5879 h 21600"/>
                <a:gd name="T2" fmla="*/ 36346 w 36346"/>
                <a:gd name="T3" fmla="*/ 19918 h 21600"/>
                <a:gd name="T4" fmla="*/ 14812 w 36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346" h="21600" fill="none" extrusionOk="0">
                  <a:moveTo>
                    <a:pt x="-1" y="5878"/>
                  </a:moveTo>
                  <a:cubicBezTo>
                    <a:pt x="4007" y="2102"/>
                    <a:pt x="9305" y="-1"/>
                    <a:pt x="14812" y="0"/>
                  </a:cubicBezTo>
                  <a:cubicBezTo>
                    <a:pt x="26088" y="0"/>
                    <a:pt x="35468" y="8675"/>
                    <a:pt x="36346" y="19917"/>
                  </a:cubicBezTo>
                </a:path>
                <a:path w="36346" h="21600" stroke="0" extrusionOk="0">
                  <a:moveTo>
                    <a:pt x="-1" y="5878"/>
                  </a:moveTo>
                  <a:cubicBezTo>
                    <a:pt x="4007" y="2102"/>
                    <a:pt x="9305" y="-1"/>
                    <a:pt x="14812" y="0"/>
                  </a:cubicBezTo>
                  <a:cubicBezTo>
                    <a:pt x="26088" y="0"/>
                    <a:pt x="35468" y="8675"/>
                    <a:pt x="36346" y="19917"/>
                  </a:cubicBezTo>
                  <a:lnTo>
                    <a:pt x="14812" y="21600"/>
                  </a:lnTo>
                  <a:close/>
                </a:path>
              </a:pathLst>
            </a:custGeom>
            <a:noFill/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" name="Line 55"/>
            <p:cNvSpPr>
              <a:spLocks noChangeShapeType="1"/>
            </p:cNvSpPr>
            <p:nvPr/>
          </p:nvSpPr>
          <p:spPr bwMode="auto">
            <a:xfrm flipH="1" flipV="1">
              <a:off x="630" y="2364"/>
              <a:ext cx="27" cy="81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" name="Oval 40"/>
          <p:cNvSpPr>
            <a:spLocks noChangeArrowheads="1"/>
          </p:cNvSpPr>
          <p:nvPr/>
        </p:nvSpPr>
        <p:spPr bwMode="auto">
          <a:xfrm>
            <a:off x="5220072" y="3561779"/>
            <a:ext cx="95250" cy="1206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1" name="Group 53"/>
          <p:cNvGrpSpPr>
            <a:grpSpLocks/>
          </p:cNvGrpSpPr>
          <p:nvPr/>
        </p:nvGrpSpPr>
        <p:grpSpPr bwMode="auto">
          <a:xfrm>
            <a:off x="5292080" y="3633787"/>
            <a:ext cx="2921000" cy="307975"/>
            <a:chOff x="606" y="2348"/>
            <a:chExt cx="1840" cy="194"/>
          </a:xfrm>
        </p:grpSpPr>
        <p:sp>
          <p:nvSpPr>
            <p:cNvPr id="72" name="Line 43"/>
            <p:cNvSpPr>
              <a:spLocks noChangeShapeType="1"/>
            </p:cNvSpPr>
            <p:nvPr/>
          </p:nvSpPr>
          <p:spPr bwMode="auto">
            <a:xfrm>
              <a:off x="606" y="2348"/>
              <a:ext cx="1840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Text Box 44"/>
            <p:cNvSpPr txBox="1">
              <a:spLocks noChangeArrowheads="1"/>
            </p:cNvSpPr>
            <p:nvPr/>
          </p:nvSpPr>
          <p:spPr bwMode="auto">
            <a:xfrm>
              <a:off x="2124" y="236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solidFill>
                    <a:srgbClr val="FF6600"/>
                  </a:solidFill>
                </a:rPr>
                <a:t>4</a:t>
              </a:r>
              <a:endParaRPr lang="ru-RU" sz="1200" dirty="0">
                <a:solidFill>
                  <a:srgbClr val="FF6600"/>
                </a:solidFill>
              </a:endParaRPr>
            </a:p>
          </p:txBody>
        </p:sp>
        <p:sp>
          <p:nvSpPr>
            <p:cNvPr id="74" name="Text Box 45"/>
            <p:cNvSpPr txBox="1">
              <a:spLocks noChangeArrowheads="1"/>
            </p:cNvSpPr>
            <p:nvPr/>
          </p:nvSpPr>
          <p:spPr bwMode="auto">
            <a:xfrm>
              <a:off x="1663" y="2369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solidFill>
                    <a:srgbClr val="FF6600"/>
                  </a:solidFill>
                </a:rPr>
                <a:t>3</a:t>
              </a:r>
              <a:endParaRPr lang="ru-RU" sz="1200" dirty="0">
                <a:solidFill>
                  <a:srgbClr val="FF6600"/>
                </a:solidFill>
              </a:endParaRPr>
            </a:p>
          </p:txBody>
        </p:sp>
        <p:sp>
          <p:nvSpPr>
            <p:cNvPr id="75" name="Text Box 46"/>
            <p:cNvSpPr txBox="1">
              <a:spLocks noChangeArrowheads="1"/>
            </p:cNvSpPr>
            <p:nvPr/>
          </p:nvSpPr>
          <p:spPr bwMode="auto">
            <a:xfrm>
              <a:off x="1237" y="2368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solidFill>
                    <a:srgbClr val="FF6600"/>
                  </a:solidFill>
                </a:rPr>
                <a:t>2</a:t>
              </a:r>
              <a:endParaRPr lang="ru-RU" sz="1200" dirty="0">
                <a:solidFill>
                  <a:srgbClr val="FF6600"/>
                </a:solidFill>
              </a:endParaRPr>
            </a:p>
          </p:txBody>
        </p:sp>
        <p:sp>
          <p:nvSpPr>
            <p:cNvPr id="76" name="Text Box 47"/>
            <p:cNvSpPr txBox="1">
              <a:spLocks noChangeArrowheads="1"/>
            </p:cNvSpPr>
            <p:nvPr/>
          </p:nvSpPr>
          <p:spPr bwMode="auto">
            <a:xfrm>
              <a:off x="768" y="2363"/>
              <a:ext cx="16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solidFill>
                    <a:srgbClr val="FF6600"/>
                  </a:solidFill>
                </a:rPr>
                <a:t>1</a:t>
              </a:r>
              <a:endParaRPr lang="ru-RU" sz="1200" dirty="0">
                <a:solidFill>
                  <a:srgbClr val="FF6600"/>
                </a:solidFill>
              </a:endParaRPr>
            </a:p>
          </p:txBody>
        </p:sp>
      </p:grpSp>
      <p:sp>
        <p:nvSpPr>
          <p:cNvPr id="77" name="Text Box 42"/>
          <p:cNvSpPr txBox="1">
            <a:spLocks noChangeArrowheads="1"/>
          </p:cNvSpPr>
          <p:nvPr/>
        </p:nvSpPr>
        <p:spPr bwMode="auto">
          <a:xfrm>
            <a:off x="6660232" y="4713907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6600"/>
                </a:solidFill>
              </a:rPr>
              <a:t>4</a:t>
            </a:r>
            <a:endParaRPr lang="ru-RU" dirty="0">
              <a:solidFill>
                <a:srgbClr val="FF6600"/>
              </a:solidFill>
            </a:endParaRPr>
          </a:p>
        </p:txBody>
      </p:sp>
      <p:grpSp>
        <p:nvGrpSpPr>
          <p:cNvPr id="78" name="Group 3"/>
          <p:cNvGrpSpPr>
            <a:grpSpLocks/>
          </p:cNvGrpSpPr>
          <p:nvPr/>
        </p:nvGrpSpPr>
        <p:grpSpPr bwMode="auto">
          <a:xfrm>
            <a:off x="152400" y="5075892"/>
            <a:ext cx="8869363" cy="906463"/>
            <a:chOff x="0" y="2387"/>
            <a:chExt cx="5587" cy="571"/>
          </a:xfrm>
        </p:grpSpPr>
        <p:grpSp>
          <p:nvGrpSpPr>
            <p:cNvPr id="79" name="Group 4"/>
            <p:cNvGrpSpPr>
              <a:grpSpLocks/>
            </p:cNvGrpSpPr>
            <p:nvPr/>
          </p:nvGrpSpPr>
          <p:grpSpPr bwMode="auto">
            <a:xfrm>
              <a:off x="45" y="2614"/>
              <a:ext cx="5528" cy="85"/>
              <a:chOff x="45" y="2614"/>
              <a:chExt cx="5528" cy="85"/>
            </a:xfrm>
          </p:grpSpPr>
          <p:sp>
            <p:nvSpPr>
              <p:cNvPr id="94" name="Line 5"/>
              <p:cNvSpPr>
                <a:spLocks noChangeShapeType="1"/>
              </p:cNvSpPr>
              <p:nvPr/>
            </p:nvSpPr>
            <p:spPr bwMode="auto">
              <a:xfrm flipV="1">
                <a:off x="45" y="2614"/>
                <a:ext cx="55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" name="Line 6"/>
              <p:cNvSpPr>
                <a:spLocks noChangeShapeType="1"/>
              </p:cNvSpPr>
              <p:nvPr/>
            </p:nvSpPr>
            <p:spPr bwMode="auto">
              <a:xfrm>
                <a:off x="2880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" name="Line 7"/>
              <p:cNvSpPr>
                <a:spLocks noChangeShapeType="1"/>
              </p:cNvSpPr>
              <p:nvPr/>
            </p:nvSpPr>
            <p:spPr bwMode="auto">
              <a:xfrm>
                <a:off x="1973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" name="Line 8"/>
              <p:cNvSpPr>
                <a:spLocks noChangeShapeType="1"/>
              </p:cNvSpPr>
              <p:nvPr/>
            </p:nvSpPr>
            <p:spPr bwMode="auto">
              <a:xfrm>
                <a:off x="2426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" name="Line 9"/>
              <p:cNvSpPr>
                <a:spLocks noChangeShapeType="1"/>
              </p:cNvSpPr>
              <p:nvPr/>
            </p:nvSpPr>
            <p:spPr bwMode="auto">
              <a:xfrm>
                <a:off x="3787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" name="Line 10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" name="Line 11"/>
              <p:cNvSpPr>
                <a:spLocks noChangeShapeType="1"/>
              </p:cNvSpPr>
              <p:nvPr/>
            </p:nvSpPr>
            <p:spPr bwMode="auto">
              <a:xfrm>
                <a:off x="4241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" name="Line 12"/>
              <p:cNvSpPr>
                <a:spLocks noChangeShapeType="1"/>
              </p:cNvSpPr>
              <p:nvPr/>
            </p:nvSpPr>
            <p:spPr bwMode="auto">
              <a:xfrm>
                <a:off x="5148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Line 13"/>
              <p:cNvSpPr>
                <a:spLocks noChangeShapeType="1"/>
              </p:cNvSpPr>
              <p:nvPr/>
            </p:nvSpPr>
            <p:spPr bwMode="auto">
              <a:xfrm>
                <a:off x="4694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" name="Line 14"/>
              <p:cNvSpPr>
                <a:spLocks noChangeShapeType="1"/>
              </p:cNvSpPr>
              <p:nvPr/>
            </p:nvSpPr>
            <p:spPr bwMode="auto">
              <a:xfrm>
                <a:off x="1519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Line 15"/>
              <p:cNvSpPr>
                <a:spLocks noChangeShapeType="1"/>
              </p:cNvSpPr>
              <p:nvPr/>
            </p:nvSpPr>
            <p:spPr bwMode="auto">
              <a:xfrm>
                <a:off x="1066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Line 16"/>
              <p:cNvSpPr>
                <a:spLocks noChangeShapeType="1"/>
              </p:cNvSpPr>
              <p:nvPr/>
            </p:nvSpPr>
            <p:spPr bwMode="auto">
              <a:xfrm>
                <a:off x="612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Line 17"/>
              <p:cNvSpPr>
                <a:spLocks noChangeShapeType="1"/>
              </p:cNvSpPr>
              <p:nvPr/>
            </p:nvSpPr>
            <p:spPr bwMode="auto">
              <a:xfrm>
                <a:off x="158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0" name="Text Box 18"/>
            <p:cNvSpPr txBox="1">
              <a:spLocks noChangeArrowheads="1"/>
            </p:cNvSpPr>
            <p:nvPr/>
          </p:nvSpPr>
          <p:spPr bwMode="auto">
            <a:xfrm>
              <a:off x="2767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0</a:t>
              </a:r>
            </a:p>
          </p:txBody>
        </p:sp>
        <p:sp>
          <p:nvSpPr>
            <p:cNvPr id="81" name="Text Box 19"/>
            <p:cNvSpPr txBox="1">
              <a:spLocks noChangeArrowheads="1"/>
            </p:cNvSpPr>
            <p:nvPr/>
          </p:nvSpPr>
          <p:spPr bwMode="auto">
            <a:xfrm>
              <a:off x="3220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1</a:t>
              </a:r>
            </a:p>
          </p:txBody>
        </p:sp>
        <p:sp>
          <p:nvSpPr>
            <p:cNvPr id="82" name="Text Box 20"/>
            <p:cNvSpPr txBox="1">
              <a:spLocks noChangeArrowheads="1"/>
            </p:cNvSpPr>
            <p:nvPr/>
          </p:nvSpPr>
          <p:spPr bwMode="auto">
            <a:xfrm>
              <a:off x="4581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4</a:t>
              </a:r>
            </a:p>
          </p:txBody>
        </p:sp>
        <p:sp>
          <p:nvSpPr>
            <p:cNvPr id="83" name="Text Box 21"/>
            <p:cNvSpPr txBox="1">
              <a:spLocks noChangeArrowheads="1"/>
            </p:cNvSpPr>
            <p:nvPr/>
          </p:nvSpPr>
          <p:spPr bwMode="auto">
            <a:xfrm>
              <a:off x="4127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3</a:t>
              </a:r>
            </a:p>
          </p:txBody>
        </p:sp>
        <p:sp>
          <p:nvSpPr>
            <p:cNvPr id="84" name="Text Box 22"/>
            <p:cNvSpPr txBox="1">
              <a:spLocks noChangeArrowheads="1"/>
            </p:cNvSpPr>
            <p:nvPr/>
          </p:nvSpPr>
          <p:spPr bwMode="auto">
            <a:xfrm>
              <a:off x="3674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2</a:t>
              </a:r>
            </a:p>
          </p:txBody>
        </p:sp>
        <p:sp>
          <p:nvSpPr>
            <p:cNvPr id="85" name="Text Box 23"/>
            <p:cNvSpPr txBox="1">
              <a:spLocks noChangeArrowheads="1"/>
            </p:cNvSpPr>
            <p:nvPr/>
          </p:nvSpPr>
          <p:spPr bwMode="auto">
            <a:xfrm>
              <a:off x="5035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5</a:t>
              </a:r>
            </a:p>
          </p:txBody>
        </p:sp>
        <p:sp>
          <p:nvSpPr>
            <p:cNvPr id="86" name="Text Box 24"/>
            <p:cNvSpPr txBox="1">
              <a:spLocks noChangeArrowheads="1"/>
            </p:cNvSpPr>
            <p:nvPr/>
          </p:nvSpPr>
          <p:spPr bwMode="auto">
            <a:xfrm>
              <a:off x="2313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-1</a:t>
              </a:r>
            </a:p>
          </p:txBody>
        </p:sp>
        <p:sp>
          <p:nvSpPr>
            <p:cNvPr id="87" name="Text Box 25"/>
            <p:cNvSpPr txBox="1">
              <a:spLocks noChangeArrowheads="1"/>
            </p:cNvSpPr>
            <p:nvPr/>
          </p:nvSpPr>
          <p:spPr bwMode="auto">
            <a:xfrm>
              <a:off x="1859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-2</a:t>
              </a:r>
            </a:p>
          </p:txBody>
        </p:sp>
        <p:sp>
          <p:nvSpPr>
            <p:cNvPr id="88" name="Text Box 26"/>
            <p:cNvSpPr txBox="1">
              <a:spLocks noChangeArrowheads="1"/>
            </p:cNvSpPr>
            <p:nvPr/>
          </p:nvSpPr>
          <p:spPr bwMode="auto">
            <a:xfrm>
              <a:off x="1406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-3</a:t>
              </a:r>
            </a:p>
          </p:txBody>
        </p:sp>
        <p:sp>
          <p:nvSpPr>
            <p:cNvPr id="89" name="Text Box 27"/>
            <p:cNvSpPr txBox="1">
              <a:spLocks noChangeArrowheads="1"/>
            </p:cNvSpPr>
            <p:nvPr/>
          </p:nvSpPr>
          <p:spPr bwMode="auto">
            <a:xfrm>
              <a:off x="952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-4</a:t>
              </a:r>
            </a:p>
          </p:txBody>
        </p:sp>
        <p:sp>
          <p:nvSpPr>
            <p:cNvPr id="90" name="Text Box 28"/>
            <p:cNvSpPr txBox="1">
              <a:spLocks noChangeArrowheads="1"/>
            </p:cNvSpPr>
            <p:nvPr/>
          </p:nvSpPr>
          <p:spPr bwMode="auto">
            <a:xfrm>
              <a:off x="499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-5</a:t>
              </a:r>
            </a:p>
          </p:txBody>
        </p:sp>
        <p:sp>
          <p:nvSpPr>
            <p:cNvPr id="91" name="Text Box 29"/>
            <p:cNvSpPr txBox="1">
              <a:spLocks noChangeArrowheads="1"/>
            </p:cNvSpPr>
            <p:nvPr/>
          </p:nvSpPr>
          <p:spPr bwMode="auto">
            <a:xfrm>
              <a:off x="0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-6</a:t>
              </a:r>
            </a:p>
          </p:txBody>
        </p:sp>
        <p:sp>
          <p:nvSpPr>
            <p:cNvPr id="92" name="Text Box 30"/>
            <p:cNvSpPr txBox="1">
              <a:spLocks noChangeArrowheads="1"/>
            </p:cNvSpPr>
            <p:nvPr/>
          </p:nvSpPr>
          <p:spPr bwMode="auto">
            <a:xfrm>
              <a:off x="2767" y="2387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О</a:t>
              </a:r>
            </a:p>
          </p:txBody>
        </p:sp>
        <p:sp>
          <p:nvSpPr>
            <p:cNvPr id="93" name="Text Box 31"/>
            <p:cNvSpPr txBox="1">
              <a:spLocks noChangeArrowheads="1"/>
            </p:cNvSpPr>
            <p:nvPr/>
          </p:nvSpPr>
          <p:spPr bwMode="auto">
            <a:xfrm>
              <a:off x="5375" y="2387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Х</a:t>
              </a:r>
            </a:p>
          </p:txBody>
        </p:sp>
      </p:grpSp>
      <p:sp>
        <p:nvSpPr>
          <p:cNvPr id="107" name="Oval 40"/>
          <p:cNvSpPr>
            <a:spLocks noChangeArrowheads="1"/>
          </p:cNvSpPr>
          <p:nvPr/>
        </p:nvSpPr>
        <p:spPr bwMode="auto">
          <a:xfrm>
            <a:off x="3635896" y="5373216"/>
            <a:ext cx="95250" cy="1206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" name="Oval 41"/>
          <p:cNvSpPr>
            <a:spLocks noChangeArrowheads="1"/>
          </p:cNvSpPr>
          <p:nvPr/>
        </p:nvSpPr>
        <p:spPr bwMode="auto">
          <a:xfrm>
            <a:off x="1763688" y="5373216"/>
            <a:ext cx="111125" cy="111125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" name="Text Box 42"/>
          <p:cNvSpPr txBox="1">
            <a:spLocks noChangeArrowheads="1"/>
          </p:cNvSpPr>
          <p:nvPr/>
        </p:nvSpPr>
        <p:spPr bwMode="auto">
          <a:xfrm>
            <a:off x="2411760" y="6093296"/>
            <a:ext cx="5998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6600"/>
                </a:solidFill>
              </a:rPr>
              <a:t>- 2,5</a:t>
            </a:r>
            <a:endParaRPr lang="ru-RU" dirty="0">
              <a:solidFill>
                <a:srgbClr val="FF6600"/>
              </a:solidFill>
            </a:endParaRPr>
          </a:p>
        </p:txBody>
      </p:sp>
      <p:sp>
        <p:nvSpPr>
          <p:cNvPr id="111" name="Line 43"/>
          <p:cNvSpPr>
            <a:spLocks noChangeShapeType="1"/>
          </p:cNvSpPr>
          <p:nvPr/>
        </p:nvSpPr>
        <p:spPr bwMode="auto">
          <a:xfrm>
            <a:off x="1835696" y="5445224"/>
            <a:ext cx="184088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16" name="Group 56"/>
          <p:cNvGrpSpPr>
            <a:grpSpLocks/>
          </p:cNvGrpSpPr>
          <p:nvPr/>
        </p:nvGrpSpPr>
        <p:grpSpPr bwMode="auto">
          <a:xfrm rot="21058983">
            <a:off x="1839413" y="5219546"/>
            <a:ext cx="1776906" cy="790143"/>
            <a:chOff x="630" y="1991"/>
            <a:chExt cx="1692" cy="1025"/>
          </a:xfrm>
        </p:grpSpPr>
        <p:sp>
          <p:nvSpPr>
            <p:cNvPr id="117" name="Arc 38"/>
            <p:cNvSpPr>
              <a:spLocks/>
            </p:cNvSpPr>
            <p:nvPr/>
          </p:nvSpPr>
          <p:spPr bwMode="auto">
            <a:xfrm rot="12139891" flipH="1">
              <a:off x="668" y="1991"/>
              <a:ext cx="1654" cy="1025"/>
            </a:xfrm>
            <a:custGeom>
              <a:avLst/>
              <a:gdLst>
                <a:gd name="G0" fmla="+- 14812 0 0"/>
                <a:gd name="G1" fmla="+- 21600 0 0"/>
                <a:gd name="G2" fmla="+- 21600 0 0"/>
                <a:gd name="T0" fmla="*/ 0 w 36346"/>
                <a:gd name="T1" fmla="*/ 5879 h 21600"/>
                <a:gd name="T2" fmla="*/ 36346 w 36346"/>
                <a:gd name="T3" fmla="*/ 19918 h 21600"/>
                <a:gd name="T4" fmla="*/ 14812 w 36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346" h="21600" fill="none" extrusionOk="0">
                  <a:moveTo>
                    <a:pt x="-1" y="5878"/>
                  </a:moveTo>
                  <a:cubicBezTo>
                    <a:pt x="4007" y="2102"/>
                    <a:pt x="9305" y="-1"/>
                    <a:pt x="14812" y="0"/>
                  </a:cubicBezTo>
                  <a:cubicBezTo>
                    <a:pt x="26088" y="0"/>
                    <a:pt x="35468" y="8675"/>
                    <a:pt x="36346" y="19917"/>
                  </a:cubicBezTo>
                </a:path>
                <a:path w="36346" h="21600" stroke="0" extrusionOk="0">
                  <a:moveTo>
                    <a:pt x="-1" y="5878"/>
                  </a:moveTo>
                  <a:cubicBezTo>
                    <a:pt x="4007" y="2102"/>
                    <a:pt x="9305" y="-1"/>
                    <a:pt x="14812" y="0"/>
                  </a:cubicBezTo>
                  <a:cubicBezTo>
                    <a:pt x="26088" y="0"/>
                    <a:pt x="35468" y="8675"/>
                    <a:pt x="36346" y="19917"/>
                  </a:cubicBezTo>
                  <a:lnTo>
                    <a:pt x="14812" y="21600"/>
                  </a:lnTo>
                  <a:close/>
                </a:path>
              </a:pathLst>
            </a:custGeom>
            <a:noFill/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" name="Line 55"/>
            <p:cNvSpPr>
              <a:spLocks noChangeShapeType="1"/>
            </p:cNvSpPr>
            <p:nvPr/>
          </p:nvSpPr>
          <p:spPr bwMode="auto">
            <a:xfrm flipH="1" flipV="1">
              <a:off x="630" y="2364"/>
              <a:ext cx="27" cy="81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0" name="Line 43"/>
          <p:cNvSpPr>
            <a:spLocks noChangeShapeType="1"/>
          </p:cNvSpPr>
          <p:nvPr/>
        </p:nvSpPr>
        <p:spPr bwMode="auto">
          <a:xfrm>
            <a:off x="1835696" y="5445224"/>
            <a:ext cx="184088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" name="Line 43"/>
          <p:cNvSpPr>
            <a:spLocks noChangeShapeType="1"/>
          </p:cNvSpPr>
          <p:nvPr/>
        </p:nvSpPr>
        <p:spPr bwMode="auto">
          <a:xfrm>
            <a:off x="5724128" y="5445224"/>
            <a:ext cx="184088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" name="Oval 40"/>
          <p:cNvSpPr>
            <a:spLocks noChangeArrowheads="1"/>
          </p:cNvSpPr>
          <p:nvPr/>
        </p:nvSpPr>
        <p:spPr bwMode="auto">
          <a:xfrm>
            <a:off x="5652120" y="5373216"/>
            <a:ext cx="95250" cy="1206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" name="Oval 40"/>
          <p:cNvSpPr>
            <a:spLocks noChangeArrowheads="1"/>
          </p:cNvSpPr>
          <p:nvPr/>
        </p:nvSpPr>
        <p:spPr bwMode="auto">
          <a:xfrm>
            <a:off x="7524328" y="5373216"/>
            <a:ext cx="95250" cy="1206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4" name="Group 56"/>
          <p:cNvGrpSpPr>
            <a:grpSpLocks/>
          </p:cNvGrpSpPr>
          <p:nvPr/>
        </p:nvGrpSpPr>
        <p:grpSpPr bwMode="auto">
          <a:xfrm rot="541017" flipH="1">
            <a:off x="5775066" y="5147538"/>
            <a:ext cx="1776906" cy="790143"/>
            <a:chOff x="630" y="1991"/>
            <a:chExt cx="1692" cy="1025"/>
          </a:xfrm>
        </p:grpSpPr>
        <p:sp>
          <p:nvSpPr>
            <p:cNvPr id="135" name="Arc 38"/>
            <p:cNvSpPr>
              <a:spLocks/>
            </p:cNvSpPr>
            <p:nvPr/>
          </p:nvSpPr>
          <p:spPr bwMode="auto">
            <a:xfrm rot="12139891" flipH="1">
              <a:off x="668" y="1991"/>
              <a:ext cx="1654" cy="1025"/>
            </a:xfrm>
            <a:custGeom>
              <a:avLst/>
              <a:gdLst>
                <a:gd name="G0" fmla="+- 14812 0 0"/>
                <a:gd name="G1" fmla="+- 21600 0 0"/>
                <a:gd name="G2" fmla="+- 21600 0 0"/>
                <a:gd name="T0" fmla="*/ 0 w 36346"/>
                <a:gd name="T1" fmla="*/ 5879 h 21600"/>
                <a:gd name="T2" fmla="*/ 36346 w 36346"/>
                <a:gd name="T3" fmla="*/ 19918 h 21600"/>
                <a:gd name="T4" fmla="*/ 14812 w 36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346" h="21600" fill="none" extrusionOk="0">
                  <a:moveTo>
                    <a:pt x="-1" y="5878"/>
                  </a:moveTo>
                  <a:cubicBezTo>
                    <a:pt x="4007" y="2102"/>
                    <a:pt x="9305" y="-1"/>
                    <a:pt x="14812" y="0"/>
                  </a:cubicBezTo>
                  <a:cubicBezTo>
                    <a:pt x="26088" y="0"/>
                    <a:pt x="35468" y="8675"/>
                    <a:pt x="36346" y="19917"/>
                  </a:cubicBezTo>
                </a:path>
                <a:path w="36346" h="21600" stroke="0" extrusionOk="0">
                  <a:moveTo>
                    <a:pt x="-1" y="5878"/>
                  </a:moveTo>
                  <a:cubicBezTo>
                    <a:pt x="4007" y="2102"/>
                    <a:pt x="9305" y="-1"/>
                    <a:pt x="14812" y="0"/>
                  </a:cubicBezTo>
                  <a:cubicBezTo>
                    <a:pt x="26088" y="0"/>
                    <a:pt x="35468" y="8675"/>
                    <a:pt x="36346" y="19917"/>
                  </a:cubicBezTo>
                  <a:lnTo>
                    <a:pt x="14812" y="21600"/>
                  </a:lnTo>
                  <a:close/>
                </a:path>
              </a:pathLst>
            </a:custGeom>
            <a:noFill/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6" name="Line 55"/>
            <p:cNvSpPr>
              <a:spLocks noChangeShapeType="1"/>
            </p:cNvSpPr>
            <p:nvPr/>
          </p:nvSpPr>
          <p:spPr bwMode="auto">
            <a:xfrm flipH="1" flipV="1">
              <a:off x="630" y="2364"/>
              <a:ext cx="27" cy="81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7" name="Text Box 42"/>
          <p:cNvSpPr txBox="1">
            <a:spLocks noChangeArrowheads="1"/>
          </p:cNvSpPr>
          <p:nvPr/>
        </p:nvSpPr>
        <p:spPr bwMode="auto">
          <a:xfrm>
            <a:off x="6516216" y="6021288"/>
            <a:ext cx="476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6600"/>
                </a:solidFill>
              </a:rPr>
              <a:t>2,5</a:t>
            </a:r>
            <a:endParaRPr lang="ru-RU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3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/>
      <p:bldP spid="70" grpId="0" animBg="1"/>
      <p:bldP spid="77" grpId="0"/>
      <p:bldP spid="107" grpId="0" animBg="1"/>
      <p:bldP spid="108" grpId="0" animBg="1"/>
      <p:bldP spid="109" grpId="0"/>
      <p:bldP spid="132" grpId="0" animBg="1"/>
      <p:bldP spid="133" grpId="0" animBg="1"/>
      <p:bldP spid="1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рямоугольник 60"/>
          <p:cNvSpPr/>
          <p:nvPr/>
        </p:nvSpPr>
        <p:spPr>
          <a:xfrm>
            <a:off x="1619250" y="188913"/>
            <a:ext cx="2166938" cy="545465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195513" y="1125538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95513" y="765175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95513" y="2205038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95513" y="1844675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95513" y="1484313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195513" y="3284538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95513" y="2924175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95513" y="2565400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95513" y="4365625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95513" y="4005263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95513" y="3644900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95513" y="4724400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627313" y="692150"/>
            <a:ext cx="215900" cy="44656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92" name="TextBox 27"/>
          <p:cNvSpPr txBox="1">
            <a:spLocks noChangeArrowheads="1"/>
          </p:cNvSpPr>
          <p:nvPr/>
        </p:nvSpPr>
        <p:spPr bwMode="auto">
          <a:xfrm>
            <a:off x="1835150" y="2636838"/>
            <a:ext cx="341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93" name="TextBox 28"/>
          <p:cNvSpPr txBox="1">
            <a:spLocks noChangeArrowheads="1"/>
          </p:cNvSpPr>
          <p:nvPr/>
        </p:nvSpPr>
        <p:spPr bwMode="auto">
          <a:xfrm>
            <a:off x="3348038" y="26368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76600" y="1916113"/>
            <a:ext cx="4953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20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6600" y="2276475"/>
            <a:ext cx="495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10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76600" y="3068638"/>
            <a:ext cx="5905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-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10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76600" y="3357563"/>
            <a:ext cx="5905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-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20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76600" y="1557338"/>
            <a:ext cx="49530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30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76600" y="3716338"/>
            <a:ext cx="5905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-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30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76600" y="1196975"/>
            <a:ext cx="495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40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76600" y="4076700"/>
            <a:ext cx="5905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-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40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76600" y="836613"/>
            <a:ext cx="4953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50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627784" y="3284984"/>
            <a:ext cx="216024" cy="187915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857750" y="571500"/>
            <a:ext cx="193674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dirty="0" smtClean="0">
                <a:latin typeface="Calibri" pitchFamily="34" charset="0"/>
              </a:rPr>
              <a:t>-10</a:t>
            </a:r>
            <a:r>
              <a:rPr lang="en-US" sz="5400" b="1" dirty="0" smtClean="0">
                <a:latin typeface="Calibri" pitchFamily="34" charset="0"/>
              </a:rPr>
              <a:t>  </a:t>
            </a:r>
            <a:r>
              <a:rPr lang="en-US" sz="5400" b="1" dirty="0">
                <a:latin typeface="Calibri" pitchFamily="34" charset="0"/>
              </a:rPr>
              <a:t>C </a:t>
            </a:r>
            <a:endParaRPr lang="ru-RU" sz="5400" b="1" dirty="0">
              <a:latin typeface="Calibri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072188" y="2643188"/>
            <a:ext cx="3508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о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143625" y="500063"/>
            <a:ext cx="349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о</a:t>
            </a:r>
          </a:p>
        </p:txBody>
      </p:sp>
      <p:cxnSp>
        <p:nvCxnSpPr>
          <p:cNvPr id="58" name="Прямая со стрелкой 57"/>
          <p:cNvCxnSpPr/>
          <p:nvPr/>
        </p:nvCxnSpPr>
        <p:spPr>
          <a:xfrm rot="5400000">
            <a:off x="5354638" y="1860550"/>
            <a:ext cx="1008062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Овал 61"/>
          <p:cNvSpPr/>
          <p:nvPr/>
        </p:nvSpPr>
        <p:spPr>
          <a:xfrm>
            <a:off x="2484438" y="5013325"/>
            <a:ext cx="503237" cy="5032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3276600" y="476250"/>
            <a:ext cx="495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6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76600" y="4508500"/>
            <a:ext cx="5905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-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50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714875" y="2571750"/>
            <a:ext cx="2857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latin typeface="Calibri" pitchFamily="34" charset="0"/>
              </a:rPr>
              <a:t>    -10 С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2627784" y="3645024"/>
            <a:ext cx="216024" cy="1420763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613" name="TextBox 59"/>
          <p:cNvSpPr txBox="1">
            <a:spLocks noChangeArrowheads="1"/>
          </p:cNvSpPr>
          <p:nvPr/>
        </p:nvSpPr>
        <p:spPr bwMode="auto">
          <a:xfrm>
            <a:off x="4357688" y="3286125"/>
            <a:ext cx="3857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214813" y="3643313"/>
            <a:ext cx="4643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Calibri" pitchFamily="34" charset="0"/>
              </a:rPr>
              <a:t>(-10)+(-</a:t>
            </a:r>
            <a:r>
              <a:rPr lang="ru-RU" sz="4800" b="1" dirty="0">
                <a:solidFill>
                  <a:srgbClr val="C00000"/>
                </a:solidFill>
                <a:latin typeface="Calibri" pitchFamily="34" charset="0"/>
              </a:rPr>
              <a:t>10</a:t>
            </a:r>
            <a:r>
              <a:rPr lang="ru-RU" sz="4800" b="1" dirty="0" smtClean="0">
                <a:solidFill>
                  <a:srgbClr val="C00000"/>
                </a:solidFill>
                <a:latin typeface="Calibri" pitchFamily="34" charset="0"/>
              </a:rPr>
              <a:t>)=-20</a:t>
            </a:r>
            <a:endParaRPr lang="ru-RU" sz="4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2500313" y="5000625"/>
            <a:ext cx="503237" cy="503238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616" name="TextBox 39"/>
          <p:cNvSpPr txBox="1">
            <a:spLocks noChangeArrowheads="1"/>
          </p:cNvSpPr>
          <p:nvPr/>
        </p:nvSpPr>
        <p:spPr bwMode="auto">
          <a:xfrm>
            <a:off x="357188" y="5715000"/>
            <a:ext cx="8429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Calibri" pitchFamily="34" charset="0"/>
              </a:rPr>
              <a:t>Задача №1 </a:t>
            </a:r>
            <a:r>
              <a:rPr lang="ru-RU" sz="2400" b="1" dirty="0">
                <a:solidFill>
                  <a:srgbClr val="002060"/>
                </a:solidFill>
                <a:latin typeface="Calibri" pitchFamily="34" charset="0"/>
              </a:rPr>
              <a:t>Температура воздуха была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-10,  потом</a:t>
            </a:r>
            <a:b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Calibri" pitchFamily="34" charset="0"/>
              </a:rPr>
              <a:t>понизилась на – 10 градусов .  Какой стала температура?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2" grpId="0"/>
      <p:bldP spid="53" grpId="0"/>
      <p:bldP spid="54" grpId="0"/>
      <p:bldP spid="56" grpId="0"/>
      <p:bldP spid="59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рямоугольник 60"/>
          <p:cNvSpPr/>
          <p:nvPr/>
        </p:nvSpPr>
        <p:spPr>
          <a:xfrm>
            <a:off x="1619250" y="188913"/>
            <a:ext cx="2166938" cy="545465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195513" y="1125538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95513" y="765175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95513" y="2205038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95513" y="1844675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95513" y="1484313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195513" y="3284538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95513" y="2924175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95513" y="2565400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95513" y="4365625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95513" y="4005263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95513" y="3644900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95513" y="4724400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627313" y="692150"/>
            <a:ext cx="215900" cy="44656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92" name="TextBox 27"/>
          <p:cNvSpPr txBox="1">
            <a:spLocks noChangeArrowheads="1"/>
          </p:cNvSpPr>
          <p:nvPr/>
        </p:nvSpPr>
        <p:spPr bwMode="auto">
          <a:xfrm>
            <a:off x="1835150" y="2636838"/>
            <a:ext cx="341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93" name="TextBox 28"/>
          <p:cNvSpPr txBox="1">
            <a:spLocks noChangeArrowheads="1"/>
          </p:cNvSpPr>
          <p:nvPr/>
        </p:nvSpPr>
        <p:spPr bwMode="auto">
          <a:xfrm>
            <a:off x="3348038" y="26368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76600" y="1916113"/>
            <a:ext cx="4953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20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6600" y="2276475"/>
            <a:ext cx="495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10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76600" y="3068638"/>
            <a:ext cx="5905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-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10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76600" y="3357563"/>
            <a:ext cx="5905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-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20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76600" y="1557338"/>
            <a:ext cx="49530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30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76600" y="3716338"/>
            <a:ext cx="5905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-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30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76600" y="1196975"/>
            <a:ext cx="495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40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76600" y="4076700"/>
            <a:ext cx="5905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-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40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76600" y="836613"/>
            <a:ext cx="4953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50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627784" y="3068960"/>
            <a:ext cx="216024" cy="209517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857750" y="571500"/>
            <a:ext cx="15856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dirty="0" smtClean="0">
                <a:latin typeface="Calibri" pitchFamily="34" charset="0"/>
              </a:rPr>
              <a:t>-5</a:t>
            </a:r>
            <a:r>
              <a:rPr lang="en-US" sz="5400" b="1" dirty="0" smtClean="0">
                <a:latin typeface="Calibri" pitchFamily="34" charset="0"/>
              </a:rPr>
              <a:t>  </a:t>
            </a:r>
            <a:r>
              <a:rPr lang="en-US" sz="5400" b="1" dirty="0">
                <a:latin typeface="Calibri" pitchFamily="34" charset="0"/>
              </a:rPr>
              <a:t>C </a:t>
            </a:r>
            <a:endParaRPr lang="ru-RU" sz="5400" b="1" dirty="0">
              <a:latin typeface="Calibri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072188" y="2643188"/>
            <a:ext cx="3508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о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143625" y="500063"/>
            <a:ext cx="349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о</a:t>
            </a:r>
          </a:p>
        </p:txBody>
      </p:sp>
      <p:cxnSp>
        <p:nvCxnSpPr>
          <p:cNvPr id="58" name="Прямая со стрелкой 57"/>
          <p:cNvCxnSpPr/>
          <p:nvPr/>
        </p:nvCxnSpPr>
        <p:spPr>
          <a:xfrm rot="5400000">
            <a:off x="5354638" y="1860550"/>
            <a:ext cx="1008062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Овал 61"/>
          <p:cNvSpPr/>
          <p:nvPr/>
        </p:nvSpPr>
        <p:spPr>
          <a:xfrm>
            <a:off x="2484438" y="5013325"/>
            <a:ext cx="503237" cy="5032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3276600" y="476250"/>
            <a:ext cx="495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6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76600" y="4508500"/>
            <a:ext cx="5905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-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50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714875" y="2571750"/>
            <a:ext cx="2857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latin typeface="Calibri" pitchFamily="34" charset="0"/>
              </a:rPr>
              <a:t>    -10 С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2627784" y="3429000"/>
            <a:ext cx="216024" cy="1636787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613" name="TextBox 59"/>
          <p:cNvSpPr txBox="1">
            <a:spLocks noChangeArrowheads="1"/>
          </p:cNvSpPr>
          <p:nvPr/>
        </p:nvSpPr>
        <p:spPr bwMode="auto">
          <a:xfrm>
            <a:off x="4357688" y="3286125"/>
            <a:ext cx="3857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214813" y="3643313"/>
            <a:ext cx="4643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Calibri" pitchFamily="34" charset="0"/>
              </a:rPr>
              <a:t>(-5)+(-</a:t>
            </a:r>
            <a:r>
              <a:rPr lang="ru-RU" sz="4800" b="1" dirty="0">
                <a:solidFill>
                  <a:srgbClr val="C00000"/>
                </a:solidFill>
                <a:latin typeface="Calibri" pitchFamily="34" charset="0"/>
              </a:rPr>
              <a:t>10</a:t>
            </a:r>
            <a:r>
              <a:rPr lang="ru-RU" sz="4800" b="1" dirty="0" smtClean="0">
                <a:solidFill>
                  <a:srgbClr val="C00000"/>
                </a:solidFill>
                <a:latin typeface="Calibri" pitchFamily="34" charset="0"/>
              </a:rPr>
              <a:t>)=-15</a:t>
            </a:r>
            <a:endParaRPr lang="ru-RU" sz="4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2500313" y="5000625"/>
            <a:ext cx="503237" cy="503238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616" name="TextBox 39"/>
          <p:cNvSpPr txBox="1">
            <a:spLocks noChangeArrowheads="1"/>
          </p:cNvSpPr>
          <p:nvPr/>
        </p:nvSpPr>
        <p:spPr bwMode="auto">
          <a:xfrm>
            <a:off x="357188" y="5715000"/>
            <a:ext cx="8429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Calibri" pitchFamily="34" charset="0"/>
              </a:rPr>
              <a:t>Задача №1 </a:t>
            </a:r>
            <a:r>
              <a:rPr lang="ru-RU" sz="2400" b="1" dirty="0">
                <a:solidFill>
                  <a:srgbClr val="002060"/>
                </a:solidFill>
                <a:latin typeface="Calibri" pitchFamily="34" charset="0"/>
              </a:rPr>
              <a:t>Температура воздуха была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-5,  потом</a:t>
            </a:r>
            <a:b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Calibri" pitchFamily="34" charset="0"/>
              </a:rPr>
              <a:t>понизилась на – 10 градусов .  Какой стала температура?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2" grpId="0"/>
      <p:bldP spid="53" grpId="0"/>
      <p:bldP spid="54" grpId="0"/>
      <p:bldP spid="56" grpId="0"/>
      <p:bldP spid="59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рямоугольник 60"/>
          <p:cNvSpPr/>
          <p:nvPr/>
        </p:nvSpPr>
        <p:spPr>
          <a:xfrm>
            <a:off x="1619250" y="188913"/>
            <a:ext cx="2166938" cy="545465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195513" y="1125538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95513" y="765175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95513" y="2205038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95513" y="1844675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95513" y="1484313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195513" y="3284538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95513" y="2924175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95513" y="2565400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95513" y="4365625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95513" y="4005263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95513" y="3644900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95513" y="4724400"/>
            <a:ext cx="1081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627313" y="692150"/>
            <a:ext cx="215900" cy="44656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92" name="TextBox 27"/>
          <p:cNvSpPr txBox="1">
            <a:spLocks noChangeArrowheads="1"/>
          </p:cNvSpPr>
          <p:nvPr/>
        </p:nvSpPr>
        <p:spPr bwMode="auto">
          <a:xfrm>
            <a:off x="1835150" y="2636838"/>
            <a:ext cx="341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93" name="TextBox 28"/>
          <p:cNvSpPr txBox="1">
            <a:spLocks noChangeArrowheads="1"/>
          </p:cNvSpPr>
          <p:nvPr/>
        </p:nvSpPr>
        <p:spPr bwMode="auto">
          <a:xfrm>
            <a:off x="3348038" y="26368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76600" y="1916113"/>
            <a:ext cx="4953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20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6600" y="2276475"/>
            <a:ext cx="495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10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76600" y="3068638"/>
            <a:ext cx="5905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-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10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76600" y="3357563"/>
            <a:ext cx="5905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-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20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76600" y="1557338"/>
            <a:ext cx="49530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30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76600" y="3716338"/>
            <a:ext cx="5905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-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30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76600" y="1196975"/>
            <a:ext cx="495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40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76600" y="4076700"/>
            <a:ext cx="5905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-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40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76600" y="836613"/>
            <a:ext cx="4953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50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627784" y="3429000"/>
            <a:ext cx="216024" cy="17351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857750" y="571500"/>
            <a:ext cx="193674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dirty="0" smtClean="0">
                <a:latin typeface="Calibri" pitchFamily="34" charset="0"/>
              </a:rPr>
              <a:t>-10</a:t>
            </a:r>
            <a:r>
              <a:rPr lang="en-US" sz="5400" b="1" dirty="0" smtClean="0">
                <a:latin typeface="Calibri" pitchFamily="34" charset="0"/>
              </a:rPr>
              <a:t>  </a:t>
            </a:r>
            <a:r>
              <a:rPr lang="en-US" sz="5400" b="1" dirty="0">
                <a:latin typeface="Calibri" pitchFamily="34" charset="0"/>
              </a:rPr>
              <a:t>C </a:t>
            </a:r>
            <a:endParaRPr lang="ru-RU" sz="5400" b="1" dirty="0">
              <a:latin typeface="Calibri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072188" y="2643188"/>
            <a:ext cx="3508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о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143625" y="500063"/>
            <a:ext cx="349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о</a:t>
            </a:r>
          </a:p>
        </p:txBody>
      </p:sp>
      <p:cxnSp>
        <p:nvCxnSpPr>
          <p:cNvPr id="58" name="Прямая со стрелкой 57"/>
          <p:cNvCxnSpPr/>
          <p:nvPr/>
        </p:nvCxnSpPr>
        <p:spPr>
          <a:xfrm rot="5400000">
            <a:off x="5354638" y="1860550"/>
            <a:ext cx="1008062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Овал 61"/>
          <p:cNvSpPr/>
          <p:nvPr/>
        </p:nvSpPr>
        <p:spPr>
          <a:xfrm>
            <a:off x="2484438" y="5013325"/>
            <a:ext cx="503237" cy="5032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3276600" y="476250"/>
            <a:ext cx="495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6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76600" y="4508500"/>
            <a:ext cx="5905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-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50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714875" y="2571750"/>
            <a:ext cx="2857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dirty="0">
                <a:latin typeface="Calibri" pitchFamily="34" charset="0"/>
              </a:rPr>
              <a:t>    -</a:t>
            </a:r>
            <a:r>
              <a:rPr lang="ru-RU" sz="4800" b="1" dirty="0" smtClean="0">
                <a:latin typeface="Calibri" pitchFamily="34" charset="0"/>
              </a:rPr>
              <a:t>15 </a:t>
            </a:r>
            <a:r>
              <a:rPr lang="ru-RU" sz="4800" b="1" dirty="0">
                <a:latin typeface="Calibri" pitchFamily="34" charset="0"/>
              </a:rPr>
              <a:t>С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2627784" y="3861048"/>
            <a:ext cx="216024" cy="120473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613" name="TextBox 59"/>
          <p:cNvSpPr txBox="1">
            <a:spLocks noChangeArrowheads="1"/>
          </p:cNvSpPr>
          <p:nvPr/>
        </p:nvSpPr>
        <p:spPr bwMode="auto">
          <a:xfrm>
            <a:off x="4357688" y="3286125"/>
            <a:ext cx="3857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214813" y="3643313"/>
            <a:ext cx="4643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Calibri" pitchFamily="34" charset="0"/>
              </a:rPr>
              <a:t>(-10)+(-15)=-25</a:t>
            </a:r>
            <a:endParaRPr lang="ru-RU" sz="4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2500313" y="5000625"/>
            <a:ext cx="503237" cy="503238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616" name="TextBox 39"/>
          <p:cNvSpPr txBox="1">
            <a:spLocks noChangeArrowheads="1"/>
          </p:cNvSpPr>
          <p:nvPr/>
        </p:nvSpPr>
        <p:spPr bwMode="auto">
          <a:xfrm>
            <a:off x="357188" y="5715000"/>
            <a:ext cx="8429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Calibri" pitchFamily="34" charset="0"/>
              </a:rPr>
              <a:t>Задача №1 </a:t>
            </a:r>
            <a:r>
              <a:rPr lang="ru-RU" sz="2400" b="1" dirty="0">
                <a:solidFill>
                  <a:srgbClr val="002060"/>
                </a:solidFill>
                <a:latin typeface="Calibri" pitchFamily="34" charset="0"/>
              </a:rPr>
              <a:t>Температура воздуха была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-10,  потом</a:t>
            </a:r>
            <a:b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Calibri" pitchFamily="34" charset="0"/>
              </a:rPr>
              <a:t>понизилась на –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15 </a:t>
            </a:r>
            <a:r>
              <a:rPr lang="ru-RU" sz="2400" b="1" dirty="0">
                <a:solidFill>
                  <a:srgbClr val="002060"/>
                </a:solidFill>
                <a:latin typeface="Calibri" pitchFamily="34" charset="0"/>
              </a:rPr>
              <a:t>градусов .  Какой стала температура?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2" grpId="0"/>
      <p:bldP spid="53" grpId="0"/>
      <p:bldP spid="54" grpId="0"/>
      <p:bldP spid="56" grpId="0"/>
      <p:bldP spid="59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2743200" cy="11620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033" name="Текст 2"/>
          <p:cNvSpPr>
            <a:spLocks noGrp="1"/>
          </p:cNvSpPr>
          <p:nvPr>
            <p:ph type="body" idx="2"/>
          </p:nvPr>
        </p:nvSpPr>
        <p:spPr>
          <a:xfrm>
            <a:off x="685800" y="857250"/>
            <a:ext cx="3886200" cy="5391150"/>
          </a:xfrm>
        </p:spPr>
        <p:txBody>
          <a:bodyPr/>
          <a:lstStyle/>
          <a:p>
            <a:r>
              <a:rPr lang="ru-RU" sz="2400" smtClean="0"/>
              <a:t>                  </a:t>
            </a:r>
          </a:p>
          <a:p>
            <a:endParaRPr lang="ru-RU" sz="2400" smtClean="0"/>
          </a:p>
          <a:p>
            <a:endParaRPr lang="ru-RU" sz="2400" smtClean="0"/>
          </a:p>
          <a:p>
            <a:r>
              <a:rPr lang="ru-RU" sz="2400" smtClean="0"/>
              <a:t> 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043608" y="692696"/>
          <a:ext cx="2881312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3" imgW="622080" imgH="203040" progId="Equation.3">
                  <p:embed/>
                </p:oleObj>
              </mc:Choice>
              <mc:Fallback>
                <p:oleObj name="Формула" r:id="rId3" imgW="6220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692696"/>
                        <a:ext cx="2881312" cy="112871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4211960" y="764704"/>
          <a:ext cx="1655763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5" imgW="330120" imgH="177480" progId="Equation.3">
                  <p:embed/>
                </p:oleObj>
              </mc:Choice>
              <mc:Fallback>
                <p:oleObj name="Формула" r:id="rId5" imgW="33012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764704"/>
                        <a:ext cx="1655763" cy="1157288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251520" y="1916832"/>
          <a:ext cx="3940175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Формула" r:id="rId7" imgW="850680" imgH="203040" progId="Equation.3">
                  <p:embed/>
                </p:oleObj>
              </mc:Choice>
              <mc:Fallback>
                <p:oleObj name="Формула" r:id="rId7" imgW="8506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916832"/>
                        <a:ext cx="3940175" cy="112871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7"/>
          <p:cNvGraphicFramePr>
            <a:graphicFrameLocks noChangeAspect="1"/>
          </p:cNvGraphicFramePr>
          <p:nvPr/>
        </p:nvGraphicFramePr>
        <p:xfrm>
          <a:off x="4067944" y="1988840"/>
          <a:ext cx="230376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Формула" r:id="rId9" imgW="406080" imgH="177480" progId="Equation.3">
                  <p:embed/>
                </p:oleObj>
              </mc:Choice>
              <mc:Fallback>
                <p:oleObj name="Формула" r:id="rId9" imgW="40608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988840"/>
                        <a:ext cx="2303760" cy="1157288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8"/>
          <p:cNvGraphicFramePr>
            <a:graphicFrameLocks noChangeAspect="1"/>
          </p:cNvGraphicFramePr>
          <p:nvPr/>
        </p:nvGraphicFramePr>
        <p:xfrm>
          <a:off x="396875" y="3284538"/>
          <a:ext cx="2879725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Формула" r:id="rId11" imgW="622080" imgH="203040" progId="Equation.3">
                  <p:embed/>
                </p:oleObj>
              </mc:Choice>
              <mc:Fallback>
                <p:oleObj name="Формула" r:id="rId11" imgW="6220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3284538"/>
                        <a:ext cx="2879725" cy="112871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9"/>
          <p:cNvGraphicFramePr>
            <a:graphicFrameLocks noChangeAspect="1"/>
          </p:cNvGraphicFramePr>
          <p:nvPr/>
        </p:nvGraphicFramePr>
        <p:xfrm>
          <a:off x="3779838" y="3141663"/>
          <a:ext cx="2165350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Формула" r:id="rId13" imgW="431640" imgH="203040" progId="Equation.3">
                  <p:embed/>
                </p:oleObj>
              </mc:Choice>
              <mc:Fallback>
                <p:oleObj name="Формула" r:id="rId13" imgW="43164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141663"/>
                        <a:ext cx="2165350" cy="1322387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0"/>
          <p:cNvGraphicFramePr>
            <a:graphicFrameLocks noChangeAspect="1"/>
          </p:cNvGraphicFramePr>
          <p:nvPr/>
        </p:nvGraphicFramePr>
        <p:xfrm>
          <a:off x="179512" y="4437112"/>
          <a:ext cx="4233863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15" imgW="914400" imgH="203040" progId="Equation.3">
                  <p:embed/>
                </p:oleObj>
              </mc:Choice>
              <mc:Fallback>
                <p:oleObj name="Формула" r:id="rId15" imgW="9144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437112"/>
                        <a:ext cx="4233863" cy="112871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1"/>
          <p:cNvGraphicFramePr>
            <a:graphicFrameLocks noChangeAspect="1"/>
          </p:cNvGraphicFramePr>
          <p:nvPr/>
        </p:nvGraphicFramePr>
        <p:xfrm>
          <a:off x="4788024" y="4293096"/>
          <a:ext cx="3096666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Формула" r:id="rId17" imgW="571320" imgH="203040" progId="Equation.3">
                  <p:embed/>
                </p:oleObj>
              </mc:Choice>
              <mc:Fallback>
                <p:oleObj name="Формула" r:id="rId17" imgW="57132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4293096"/>
                        <a:ext cx="3096666" cy="1322388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2"/>
          <p:cNvGraphicFramePr>
            <a:graphicFrameLocks noChangeAspect="1"/>
          </p:cNvGraphicFramePr>
          <p:nvPr/>
        </p:nvGraphicFramePr>
        <p:xfrm>
          <a:off x="611560" y="5729288"/>
          <a:ext cx="3881438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Формула" r:id="rId19" imgW="838080" imgH="203040" progId="Equation.3">
                  <p:embed/>
                </p:oleObj>
              </mc:Choice>
              <mc:Fallback>
                <p:oleObj name="Формула" r:id="rId19" imgW="83808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729288"/>
                        <a:ext cx="3881438" cy="112871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3"/>
          <p:cNvGraphicFramePr>
            <a:graphicFrameLocks noChangeAspect="1"/>
          </p:cNvGraphicFramePr>
          <p:nvPr/>
        </p:nvGraphicFramePr>
        <p:xfrm>
          <a:off x="4716016" y="5535613"/>
          <a:ext cx="2165350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Формула" r:id="rId21" imgW="431640" imgH="203040" progId="Equation.3">
                  <p:embed/>
                </p:oleObj>
              </mc:Choice>
              <mc:Fallback>
                <p:oleObj name="Формула" r:id="rId21" imgW="43164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535613"/>
                        <a:ext cx="2165350" cy="1322387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8" name="Picture 24" descr="Рисунок9"/>
          <p:cNvPicPr>
            <a:picLocks noChangeAspect="1" noChangeArrowheads="1" noCrop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659563" y="1125538"/>
            <a:ext cx="1690687" cy="208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5800" y="514350"/>
            <a:ext cx="2743200" cy="1162050"/>
          </a:xfrm>
        </p:spPr>
        <p:txBody>
          <a:bodyPr/>
          <a:lstStyle/>
          <a:p>
            <a:endParaRPr lang="ru-RU" sz="2600" smtClean="0"/>
          </a:p>
        </p:txBody>
      </p:sp>
      <p:sp>
        <p:nvSpPr>
          <p:cNvPr id="32771" name="Текст 2"/>
          <p:cNvSpPr>
            <a:spLocks noGrp="1"/>
          </p:cNvSpPr>
          <p:nvPr>
            <p:ph type="body" idx="4294967295"/>
          </p:nvPr>
        </p:nvSpPr>
        <p:spPr>
          <a:xfrm>
            <a:off x="685800" y="857250"/>
            <a:ext cx="3886200" cy="5391150"/>
          </a:xfrm>
        </p:spPr>
        <p:txBody>
          <a:bodyPr lIns="18288" rIns="18288"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/>
              <a:t>                  </a:t>
            </a:r>
          </a:p>
          <a:p>
            <a:pPr marL="0" indent="0">
              <a:buFont typeface="Wingdings 2" pitchFamily="18" charset="2"/>
              <a:buNone/>
            </a:pPr>
            <a:endParaRPr lang="ru-RU" sz="2400" smtClean="0"/>
          </a:p>
          <a:p>
            <a:pPr marL="0" indent="0">
              <a:buFont typeface="Wingdings 2" pitchFamily="18" charset="2"/>
              <a:buNone/>
            </a:pPr>
            <a:endParaRPr lang="ru-RU" sz="2400" smtClean="0"/>
          </a:p>
          <a:p>
            <a:pPr marL="0" indent="0">
              <a:buFont typeface="Wingdings 2" pitchFamily="18" charset="2"/>
              <a:buNone/>
            </a:pPr>
            <a:r>
              <a:rPr lang="ru-RU" sz="2400" smtClean="0"/>
              <a:t> 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755600" y="288925"/>
          <a:ext cx="2808288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3" imgW="698400" imgH="393480" progId="Equation.3">
                  <p:embed/>
                </p:oleObj>
              </mc:Choice>
              <mc:Fallback>
                <p:oleObj name="Формула" r:id="rId3" imgW="698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00" y="288925"/>
                        <a:ext cx="2808288" cy="18986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629844" y="260350"/>
          <a:ext cx="1446212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Формула" r:id="rId5" imgW="368280" imgH="393480" progId="Equation.3">
                  <p:embed/>
                </p:oleObj>
              </mc:Choice>
              <mc:Fallback>
                <p:oleObj name="Формула" r:id="rId5" imgW="368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844" y="260350"/>
                        <a:ext cx="1446212" cy="2005013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0" y="2205038"/>
          <a:ext cx="3336925" cy="185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7" imgW="850680" imgH="393480" progId="Equation.3">
                  <p:embed/>
                </p:oleObj>
              </mc:Choice>
              <mc:Fallback>
                <p:oleObj name="Формула" r:id="rId7" imgW="8506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05038"/>
                        <a:ext cx="3336925" cy="185261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3276600" y="2205038"/>
          <a:ext cx="1692275" cy="194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9" imgW="444240" imgH="393480" progId="Equation.3">
                  <p:embed/>
                </p:oleObj>
              </mc:Choice>
              <mc:Fallback>
                <p:oleObj name="Формула" r:id="rId9" imgW="4442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05038"/>
                        <a:ext cx="1692275" cy="1944687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-118492" y="4268788"/>
          <a:ext cx="4762500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11" imgW="1028520" imgH="393480" progId="Equation.3">
                  <p:embed/>
                </p:oleObj>
              </mc:Choice>
              <mc:Fallback>
                <p:oleObj name="Формула" r:id="rId11" imgW="10285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18492" y="4268788"/>
                        <a:ext cx="4762500" cy="21875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3"/>
          <p:cNvGraphicFramePr>
            <a:graphicFrameLocks noChangeAspect="1"/>
          </p:cNvGraphicFramePr>
          <p:nvPr/>
        </p:nvGraphicFramePr>
        <p:xfrm>
          <a:off x="4643785" y="4149725"/>
          <a:ext cx="2376487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Формула" r:id="rId13" imgW="596880" imgH="393480" progId="Equation.3">
                  <p:embed/>
                </p:oleObj>
              </mc:Choice>
              <mc:Fallback>
                <p:oleObj name="Формула" r:id="rId13" imgW="5968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785" y="4149725"/>
                        <a:ext cx="2376487" cy="2033588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82" name="Picture 14" descr="Рисунок9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659563" y="1125538"/>
            <a:ext cx="1690687" cy="2087562"/>
          </a:xfrm>
          <a:prstGeom prst="rect">
            <a:avLst/>
          </a:prstGeom>
          <a:noFill/>
        </p:spPr>
      </p:pic>
      <p:graphicFrame>
        <p:nvGraphicFramePr>
          <p:cNvPr id="8" name="Object 15"/>
          <p:cNvGraphicFramePr>
            <a:graphicFrameLocks noChangeAspect="1"/>
          </p:cNvGraphicFramePr>
          <p:nvPr/>
        </p:nvGraphicFramePr>
        <p:xfrm>
          <a:off x="7041579" y="4292600"/>
          <a:ext cx="2066925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Формула" r:id="rId16" imgW="571320" imgH="393480" progId="Equation.3">
                  <p:embed/>
                </p:oleObj>
              </mc:Choice>
              <mc:Fallback>
                <p:oleObj name="Формула" r:id="rId16" imgW="5713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1579" y="4292600"/>
                        <a:ext cx="2066925" cy="184785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0e85fbc9-b434-4fe7-8845-e40102f20880.mdb"/>
</p:tagLst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206</Words>
  <Application>Microsoft Office PowerPoint</Application>
  <PresentationFormat>Экран (4:3)</PresentationFormat>
  <Paragraphs>109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Формула</vt:lpstr>
      <vt:lpstr>Правило сложения рациональных чисел с одинаковыми знаками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Правило сложения рациональных чисел с одинаковыми знаками</dc:title>
  <dc:creator>Ученик 3</dc:creator>
  <cp:lastModifiedBy>Viewstar</cp:lastModifiedBy>
  <cp:revision>5</cp:revision>
  <dcterms:created xsi:type="dcterms:W3CDTF">2014-01-17T13:48:31Z</dcterms:created>
  <dcterms:modified xsi:type="dcterms:W3CDTF">2014-01-21T11:15:45Z</dcterms:modified>
</cp:coreProperties>
</file>